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62" r:id="rId2"/>
    <p:sldId id="261" r:id="rId3"/>
    <p:sldId id="256" r:id="rId4"/>
    <p:sldId id="258" r:id="rId5"/>
    <p:sldId id="259" r:id="rId6"/>
    <p:sldId id="260" r:id="rId7"/>
  </p:sldIdLst>
  <p:sldSz cx="10688638" cy="7562850"/>
  <p:notesSz cx="9926638" cy="14301788"/>
  <p:defaultTextStyle>
    <a:defPPr>
      <a:defRPr lang="fr-FR"/>
    </a:defPPr>
    <a:lvl1pPr marL="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1326" y="66"/>
      </p:cViewPr>
      <p:guideLst>
        <p:guide orient="horz" pos="2382"/>
        <p:guide pos="336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717574"/>
          </a:xfrm>
          <a:prstGeom prst="rect">
            <a:avLst/>
          </a:prstGeom>
        </p:spPr>
        <p:txBody>
          <a:bodyPr vert="horz" lIns="132890" tIns="66445" rIns="132890" bIns="66445" rtlCol="0"/>
          <a:lstStyle>
            <a:lvl1pPr algn="l">
              <a:defRPr sz="17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717574"/>
          </a:xfrm>
          <a:prstGeom prst="rect">
            <a:avLst/>
          </a:prstGeom>
        </p:spPr>
        <p:txBody>
          <a:bodyPr vert="horz" lIns="132890" tIns="66445" rIns="132890" bIns="66445" rtlCol="0"/>
          <a:lstStyle>
            <a:lvl1pPr algn="r">
              <a:defRPr sz="1700"/>
            </a:lvl1pPr>
          </a:lstStyle>
          <a:p>
            <a:fld id="{98688952-9508-4DBE-AACC-147F5063FD9A}" type="datetimeFigureOut">
              <a:rPr lang="fr-FR" smtClean="0"/>
              <a:t>09/03/2016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552575" y="1787525"/>
            <a:ext cx="6821488" cy="4826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2890" tIns="66445" rIns="132890" bIns="66445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92665" y="6882736"/>
            <a:ext cx="7941310" cy="5631329"/>
          </a:xfrm>
          <a:prstGeom prst="rect">
            <a:avLst/>
          </a:prstGeom>
        </p:spPr>
        <p:txBody>
          <a:bodyPr vert="horz" lIns="132890" tIns="66445" rIns="132890" bIns="66445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13584218"/>
            <a:ext cx="4301543" cy="717572"/>
          </a:xfrm>
          <a:prstGeom prst="rect">
            <a:avLst/>
          </a:prstGeom>
        </p:spPr>
        <p:txBody>
          <a:bodyPr vert="horz" lIns="132890" tIns="66445" rIns="132890" bIns="66445" rtlCol="0" anchor="b"/>
          <a:lstStyle>
            <a:lvl1pPr algn="l">
              <a:defRPr sz="17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22799" y="13584218"/>
            <a:ext cx="4301543" cy="717572"/>
          </a:xfrm>
          <a:prstGeom prst="rect">
            <a:avLst/>
          </a:prstGeom>
        </p:spPr>
        <p:txBody>
          <a:bodyPr vert="horz" lIns="132890" tIns="66445" rIns="132890" bIns="66445" rtlCol="0" anchor="b"/>
          <a:lstStyle>
            <a:lvl1pPr algn="r">
              <a:defRPr sz="1700"/>
            </a:lvl1pPr>
          </a:lstStyle>
          <a:p>
            <a:fld id="{8AC8A0EC-69F2-45C6-91A4-FA492B7E1C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7664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8A0EC-69F2-45C6-91A4-FA492B7E1C3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5977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8A0EC-69F2-45C6-91A4-FA492B7E1C3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8413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8A0EC-69F2-45C6-91A4-FA492B7E1C3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4882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8A0EC-69F2-45C6-91A4-FA492B7E1C3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0150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8A0EC-69F2-45C6-91A4-FA492B7E1C36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688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C8A0EC-69F2-45C6-91A4-FA492B7E1C36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8191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6DEE-56E7-ED4F-AD6E-9436324F7ED6}" type="datetimeFigureOut">
              <a:rPr lang="fr-FR" smtClean="0"/>
              <a:t>09/03/2016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09902-A6DE-1641-9FA8-49A12BF354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2109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6DEE-56E7-ED4F-AD6E-9436324F7ED6}" type="datetimeFigureOut">
              <a:rPr lang="fr-FR" smtClean="0"/>
              <a:t>09/03/2016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09902-A6DE-1641-9FA8-49A12BF354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269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059363" y="334377"/>
            <a:ext cx="2809479" cy="7116431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5361" y="334377"/>
            <a:ext cx="8255859" cy="7116431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6DEE-56E7-ED4F-AD6E-9436324F7ED6}" type="datetimeFigureOut">
              <a:rPr lang="fr-FR" smtClean="0"/>
              <a:t>09/03/2016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09902-A6DE-1641-9FA8-49A12BF354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1632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6DEE-56E7-ED4F-AD6E-9436324F7ED6}" type="datetimeFigureOut">
              <a:rPr lang="fr-FR" smtClean="0"/>
              <a:t>09/03/2016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09902-A6DE-1641-9FA8-49A12BF354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7014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4329" y="4859832"/>
            <a:ext cx="9085342" cy="1502066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44329" y="3205459"/>
            <a:ext cx="9085342" cy="1654373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4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8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7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1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6DEE-56E7-ED4F-AD6E-9436324F7ED6}" type="datetimeFigureOut">
              <a:rPr lang="fr-FR" smtClean="0"/>
              <a:t>09/03/2016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09902-A6DE-1641-9FA8-49A12BF354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1445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5361" y="1946734"/>
            <a:ext cx="5531741" cy="550407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35245" y="1946734"/>
            <a:ext cx="5533597" cy="550407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6DEE-56E7-ED4F-AD6E-9436324F7ED6}" type="datetimeFigureOut">
              <a:rPr lang="fr-FR" smtClean="0"/>
              <a:t>09/03/2016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09902-A6DE-1641-9FA8-49A12BF354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2217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4432" y="1692889"/>
            <a:ext cx="4722671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671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29680" y="1692889"/>
            <a:ext cx="4724526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429680" y="2398404"/>
            <a:ext cx="4724526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6DEE-56E7-ED4F-AD6E-9436324F7ED6}" type="datetimeFigureOut">
              <a:rPr lang="fr-FR" smtClean="0"/>
              <a:t>09/03/2016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09902-A6DE-1641-9FA8-49A12BF354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1377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6DEE-56E7-ED4F-AD6E-9436324F7ED6}" type="datetimeFigureOut">
              <a:rPr lang="fr-FR" smtClean="0"/>
              <a:t>09/03/2016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09902-A6DE-1641-9FA8-49A12BF354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2218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6DEE-56E7-ED4F-AD6E-9436324F7ED6}" type="datetimeFigureOut">
              <a:rPr lang="fr-FR" smtClean="0"/>
              <a:t>09/03/2016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09902-A6DE-1641-9FA8-49A12BF354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2298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4433" y="301113"/>
            <a:ext cx="3516488" cy="128148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78960" y="301114"/>
            <a:ext cx="5975246" cy="645468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34433" y="1582597"/>
            <a:ext cx="3516488" cy="5173200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6DEE-56E7-ED4F-AD6E-9436324F7ED6}" type="datetimeFigureOut">
              <a:rPr lang="fr-FR" smtClean="0"/>
              <a:t>09/03/2016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09902-A6DE-1641-9FA8-49A12BF354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5002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95048" y="5293995"/>
            <a:ext cx="6413183" cy="62498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095048" y="675755"/>
            <a:ext cx="6413183" cy="4537710"/>
          </a:xfrm>
        </p:spPr>
        <p:txBody>
          <a:bodyPr/>
          <a:lstStyle>
            <a:lvl1pPr marL="0" indent="0">
              <a:buNone/>
              <a:defRPr sz="3600"/>
            </a:lvl1pPr>
            <a:lvl2pPr marL="521437" indent="0">
              <a:buNone/>
              <a:defRPr sz="3200"/>
            </a:lvl2pPr>
            <a:lvl3pPr marL="1042873" indent="0">
              <a:buNone/>
              <a:defRPr sz="2700"/>
            </a:lvl3pPr>
            <a:lvl4pPr marL="1564310" indent="0">
              <a:buNone/>
              <a:defRPr sz="2300"/>
            </a:lvl4pPr>
            <a:lvl5pPr marL="2085746" indent="0">
              <a:buNone/>
              <a:defRPr sz="2300"/>
            </a:lvl5pPr>
            <a:lvl6pPr marL="2607183" indent="0">
              <a:buNone/>
              <a:defRPr sz="2300"/>
            </a:lvl6pPr>
            <a:lvl7pPr marL="3128620" indent="0">
              <a:buNone/>
              <a:defRPr sz="2300"/>
            </a:lvl7pPr>
            <a:lvl8pPr marL="3650056" indent="0">
              <a:buNone/>
              <a:defRPr sz="2300"/>
            </a:lvl8pPr>
            <a:lvl9pPr marL="4171493" indent="0">
              <a:buNone/>
              <a:defRPr sz="23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095048" y="5918981"/>
            <a:ext cx="6413183" cy="887584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F6DEE-56E7-ED4F-AD6E-9436324F7ED6}" type="datetimeFigureOut">
              <a:rPr lang="fr-FR" smtClean="0"/>
              <a:t>09/03/2016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09902-A6DE-1641-9FA8-49A12BF354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2408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4432" y="1764666"/>
            <a:ext cx="9619774" cy="4991131"/>
          </a:xfrm>
          <a:prstGeom prst="rect">
            <a:avLst/>
          </a:prstGeom>
        </p:spPr>
        <p:txBody>
          <a:bodyPr vert="horz" lIns="104287" tIns="52144" rIns="104287" bIns="52144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F6DEE-56E7-ED4F-AD6E-9436324F7ED6}" type="datetimeFigureOut">
              <a:rPr lang="fr-FR" smtClean="0"/>
              <a:t>09/03/2016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09902-A6DE-1641-9FA8-49A12BF354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6697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21437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77" indent="-391077" algn="l" defTabSz="521437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334" indent="-325898" algn="l" defTabSz="521437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592" indent="-260718" algn="l" defTabSz="52143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28" indent="-260718" algn="l" defTabSz="521437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465" indent="-260718" algn="l" defTabSz="521437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90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8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5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1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8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8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21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fond florium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6" name="Image 5" descr="bloc CC wincester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8" name="Image 7" descr="bloc prix modele expo wincester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7" name="Image 6" descr="bloc prix catalohue wincester.ps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5" name="Image 4" descr="bloc caractéristiques.ps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9" name="Image 8" descr="fleche hauteur.ps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0" name="Image 9" descr="fleche largeur.ps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1" name="Image 10" descr="fleche longueur.ps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12" name="Image 11" descr="logo florium.ps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3" name="Image 12" descr="picto lune.ps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4" name="Image 13" descr="picto soleil.ps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09245" y="5274959"/>
            <a:ext cx="319734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Motorisation...................Fiat 130 </a:t>
            </a:r>
            <a:r>
              <a:rPr lang="fr-FR" sz="1000" dirty="0" err="1"/>
              <a:t>ch</a:t>
            </a:r>
            <a:r>
              <a:rPr lang="fr-FR" sz="1000" dirty="0"/>
              <a:t> </a:t>
            </a:r>
            <a:r>
              <a:rPr lang="fr-FR" sz="1000" dirty="0" err="1"/>
              <a:t>Multijet</a:t>
            </a:r>
            <a:endParaRPr lang="fr-FR" sz="1000" dirty="0"/>
          </a:p>
          <a:p>
            <a:r>
              <a:rPr lang="fr-FR" sz="1000" dirty="0"/>
              <a:t>PTAC...............................3 500 kg</a:t>
            </a:r>
          </a:p>
          <a:p>
            <a:r>
              <a:rPr lang="fr-FR" sz="1000" dirty="0"/>
              <a:t>Poids à vide*..................3 088 kg</a:t>
            </a:r>
          </a:p>
          <a:p>
            <a:r>
              <a:rPr lang="fr-FR" sz="1000" dirty="0"/>
              <a:t>Porte de soute...........H 95 x L 79</a:t>
            </a:r>
          </a:p>
          <a:p>
            <a:r>
              <a:rPr lang="fr-FR" sz="600" dirty="0"/>
              <a:t>*Avec conducteur, 90% d’eau propre, 90% gaz, 90% gasoil et outillage.</a:t>
            </a:r>
          </a:p>
          <a:p>
            <a:r>
              <a:rPr lang="fr-FR" sz="600" dirty="0"/>
              <a:t>** Nombre de places carte grise maximum en version véhicule léger, variable selon </a:t>
            </a:r>
          </a:p>
          <a:p>
            <a:r>
              <a:rPr lang="fr-FR" sz="600" dirty="0"/>
              <a:t>configuration. Merci de vous rapprocher de votre concessionnaire pour plus de précision.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763061" y="4865734"/>
            <a:ext cx="21246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Caractéristiques :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778556" y="1120348"/>
            <a:ext cx="2233304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>
                <a:solidFill>
                  <a:srgbClr val="FFFFFF"/>
                </a:solidFill>
              </a:rPr>
              <a:t>WINCESTER</a:t>
            </a:r>
          </a:p>
          <a:p>
            <a:r>
              <a:rPr lang="fr-FR" sz="4000" b="1" dirty="0">
                <a:solidFill>
                  <a:srgbClr val="FFFFFF"/>
                </a:solidFill>
              </a:rPr>
              <a:t>65 LM </a:t>
            </a:r>
            <a:r>
              <a:rPr lang="fr-FR" sz="1300" dirty="0">
                <a:solidFill>
                  <a:srgbClr val="FFFFFF"/>
                </a:solidFill>
              </a:rPr>
              <a:t>Lit Milieu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722600" y="2353168"/>
            <a:ext cx="3193438" cy="2693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FFFF"/>
                </a:solidFill>
              </a:rPr>
              <a:t>ÉQUIPEMENTS DE SÉRIE</a:t>
            </a:r>
          </a:p>
          <a:p>
            <a:pPr lvl="0"/>
            <a:r>
              <a:rPr lang="fr-FR" sz="1400" dirty="0">
                <a:solidFill>
                  <a:srgbClr val="FFFFFF"/>
                </a:solidFill>
              </a:rPr>
              <a:t>Cellule 100% Polyester armé</a:t>
            </a:r>
          </a:p>
          <a:p>
            <a:pPr lvl="0"/>
            <a:r>
              <a:rPr lang="fr-FR" sz="1400" dirty="0">
                <a:solidFill>
                  <a:srgbClr val="FFFFFF"/>
                </a:solidFill>
              </a:rPr>
              <a:t>Double plancher technique et rangement</a:t>
            </a:r>
          </a:p>
          <a:p>
            <a:r>
              <a:rPr lang="fr-FR" sz="1400" dirty="0">
                <a:solidFill>
                  <a:srgbClr val="FFFFFF"/>
                </a:solidFill>
              </a:rPr>
              <a:t>Airbags conducteur et passager</a:t>
            </a:r>
          </a:p>
          <a:p>
            <a:r>
              <a:rPr lang="fr-FR" sz="1400" dirty="0">
                <a:solidFill>
                  <a:srgbClr val="FFFFFF"/>
                </a:solidFill>
              </a:rPr>
              <a:t>Régulateur de vitesse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Autoradio CD MP3 USB</a:t>
            </a:r>
          </a:p>
          <a:p>
            <a:r>
              <a:rPr lang="fr-FR" sz="1400" dirty="0">
                <a:solidFill>
                  <a:srgbClr val="FFFFFF"/>
                </a:solidFill>
              </a:rPr>
              <a:t>Feux diurnes à LED</a:t>
            </a:r>
          </a:p>
          <a:p>
            <a:r>
              <a:rPr lang="fr-FR" sz="1400" dirty="0">
                <a:solidFill>
                  <a:srgbClr val="FFFFFF"/>
                </a:solidFill>
              </a:rPr>
              <a:t>Eclairage intérieur 100% LED</a:t>
            </a:r>
          </a:p>
          <a:p>
            <a:r>
              <a:rPr lang="fr-FR" sz="1400" dirty="0">
                <a:solidFill>
                  <a:srgbClr val="FFFFFF"/>
                </a:solidFill>
              </a:rPr>
              <a:t>Jantes Alu bicolores</a:t>
            </a:r>
          </a:p>
          <a:p>
            <a:endParaRPr lang="fr-FR" sz="1600" dirty="0">
              <a:solidFill>
                <a:srgbClr val="FFFFFF"/>
              </a:solidFill>
            </a:endParaRPr>
          </a:p>
          <a:p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934287" y="5388819"/>
            <a:ext cx="256922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FFFFFF"/>
                </a:solidFill>
              </a:rPr>
              <a:t>Prix TTC catalogue 74 900,00 €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7960410" y="6932752"/>
            <a:ext cx="2544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FFFF"/>
                </a:solidFill>
              </a:rPr>
              <a:t>Prix modèle exposé 74 900,00 € </a:t>
            </a:r>
          </a:p>
        </p:txBody>
      </p:sp>
      <p:pic>
        <p:nvPicPr>
          <p:cNvPr id="28" name="Image 27" descr="bloc logos ALKO etc.psd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4" t="69142" r="30246" b="21415"/>
          <a:stretch/>
        </p:blipFill>
        <p:spPr>
          <a:xfrm>
            <a:off x="7868870" y="4275616"/>
            <a:ext cx="1142531" cy="1009343"/>
          </a:xfrm>
          <a:prstGeom prst="rect">
            <a:avLst/>
          </a:prstGeom>
        </p:spPr>
      </p:pic>
      <p:pic>
        <p:nvPicPr>
          <p:cNvPr id="29" name="Image 28" descr="bloc logos ALKO etc.psd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96" t="69142" b="21415"/>
          <a:stretch/>
        </p:blipFill>
        <p:spPr>
          <a:xfrm>
            <a:off x="9246430" y="4354278"/>
            <a:ext cx="1587178" cy="1009343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5277887" y="6867815"/>
            <a:ext cx="641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4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6100906" y="6867815"/>
            <a:ext cx="447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5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6777002" y="6870677"/>
            <a:ext cx="723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4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3600631" y="7233227"/>
            <a:ext cx="6308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2m30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140730" y="5792944"/>
            <a:ext cx="6308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2m85</a:t>
            </a:r>
          </a:p>
        </p:txBody>
      </p:sp>
      <p:pic>
        <p:nvPicPr>
          <p:cNvPr id="34" name="Image 33" descr="W70LMS.psd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61" y="4457612"/>
            <a:ext cx="4389687" cy="2927491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793067" y="7089505"/>
            <a:ext cx="6319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6m50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16"/>
          <a:stretch/>
        </p:blipFill>
        <p:spPr>
          <a:xfrm>
            <a:off x="4809245" y="403127"/>
            <a:ext cx="4437185" cy="396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69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fond florium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6" name="Image 5" descr="bloc CC wincester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8" name="Image 7" descr="bloc prix modele expo wincester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7" name="Image 6" descr="bloc prix catalohue wincester.ps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5" name="Image 4" descr="bloc caractéristiques.ps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9" name="Image 8" descr="fleche hauteur.ps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0" name="Image 9" descr="fleche largeur.ps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1" name="Image 10" descr="fleche longueur.ps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12" name="Image 11" descr="logo florium.ps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3" name="Image 12" descr="picto lune.ps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4" name="Image 13" descr="picto soleil.ps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09245" y="5274959"/>
            <a:ext cx="319734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Motorisation...................Fiat 130 </a:t>
            </a:r>
            <a:r>
              <a:rPr lang="fr-FR" sz="1000" dirty="0" err="1"/>
              <a:t>ch</a:t>
            </a:r>
            <a:r>
              <a:rPr lang="fr-FR" sz="1000" dirty="0"/>
              <a:t> </a:t>
            </a:r>
            <a:r>
              <a:rPr lang="fr-FR" sz="1000" dirty="0" err="1"/>
              <a:t>Multijet</a:t>
            </a:r>
            <a:endParaRPr lang="fr-FR" sz="1000" dirty="0"/>
          </a:p>
          <a:p>
            <a:r>
              <a:rPr lang="fr-FR" sz="1000" dirty="0"/>
              <a:t>PTAC...............................3 500 kg</a:t>
            </a:r>
          </a:p>
          <a:p>
            <a:r>
              <a:rPr lang="fr-FR" sz="1000" dirty="0"/>
              <a:t>Poids à vide*..................3 108 kg</a:t>
            </a:r>
          </a:p>
          <a:p>
            <a:r>
              <a:rPr lang="fr-FR" sz="1000" dirty="0"/>
              <a:t>2 portes de soute...........H 95 x L 79 + H 70 x L 87</a:t>
            </a:r>
          </a:p>
          <a:p>
            <a:endParaRPr lang="fr-FR" sz="1000" dirty="0"/>
          </a:p>
          <a:p>
            <a:r>
              <a:rPr lang="fr-FR" sz="600" dirty="0"/>
              <a:t>*Avec conducteur, 90% d’eau propre, 90% gaz, 90% gasoil et outillage.</a:t>
            </a:r>
          </a:p>
          <a:p>
            <a:r>
              <a:rPr lang="fr-FR" sz="600" dirty="0"/>
              <a:t>** Nombre de places carte grise maximum en version véhicule léger, variable selon </a:t>
            </a:r>
          </a:p>
          <a:p>
            <a:r>
              <a:rPr lang="fr-FR" sz="600" dirty="0"/>
              <a:t>configuration. Merci de vous rapprocher de votre concessionnaire pour plus de précision.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763061" y="4865734"/>
            <a:ext cx="21246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Caractéristiques :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778556" y="1120348"/>
            <a:ext cx="3154838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>
                <a:solidFill>
                  <a:srgbClr val="FFFFFF"/>
                </a:solidFill>
              </a:rPr>
              <a:t>WINCESTER</a:t>
            </a:r>
          </a:p>
          <a:p>
            <a:r>
              <a:rPr lang="fr-FR" sz="4000" b="1" dirty="0">
                <a:solidFill>
                  <a:srgbClr val="FFFFFF"/>
                </a:solidFill>
              </a:rPr>
              <a:t>70 LMS </a:t>
            </a:r>
            <a:r>
              <a:rPr lang="fr-FR" sz="1300" dirty="0">
                <a:solidFill>
                  <a:srgbClr val="FFFFFF"/>
                </a:solidFill>
              </a:rPr>
              <a:t>Lit Milieu sur Soute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847832" y="2353168"/>
            <a:ext cx="3193438" cy="2693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FFFF"/>
                </a:solidFill>
              </a:rPr>
              <a:t>ÉQUIPEMENTS DE SÉRIE</a:t>
            </a:r>
          </a:p>
          <a:p>
            <a:pPr lvl="0"/>
            <a:r>
              <a:rPr lang="fr-FR" sz="1400" dirty="0">
                <a:solidFill>
                  <a:srgbClr val="FFFFFF"/>
                </a:solidFill>
              </a:rPr>
              <a:t>Cellule 100% Polyester armé</a:t>
            </a:r>
          </a:p>
          <a:p>
            <a:pPr lvl="0"/>
            <a:r>
              <a:rPr lang="fr-FR" sz="1400" dirty="0">
                <a:solidFill>
                  <a:srgbClr val="FFFFFF"/>
                </a:solidFill>
              </a:rPr>
              <a:t>Double plancher technique et rangement</a:t>
            </a:r>
          </a:p>
          <a:p>
            <a:r>
              <a:rPr lang="fr-FR" sz="1400" dirty="0">
                <a:solidFill>
                  <a:srgbClr val="FFFFFF"/>
                </a:solidFill>
              </a:rPr>
              <a:t>Airbags conducteur et passager</a:t>
            </a:r>
          </a:p>
          <a:p>
            <a:r>
              <a:rPr lang="fr-FR" sz="1400" dirty="0">
                <a:solidFill>
                  <a:srgbClr val="FFFFFF"/>
                </a:solidFill>
              </a:rPr>
              <a:t>Régulateur de vitesse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Autoradio CD MP3 USB</a:t>
            </a:r>
          </a:p>
          <a:p>
            <a:r>
              <a:rPr lang="fr-FR" sz="1400" dirty="0">
                <a:solidFill>
                  <a:srgbClr val="FFFFFF"/>
                </a:solidFill>
              </a:rPr>
              <a:t>Feux diurnes à LED</a:t>
            </a:r>
          </a:p>
          <a:p>
            <a:r>
              <a:rPr lang="fr-FR" sz="1400" dirty="0">
                <a:solidFill>
                  <a:srgbClr val="FFFFFF"/>
                </a:solidFill>
              </a:rPr>
              <a:t>Eclairage intérieur 100% LED</a:t>
            </a:r>
          </a:p>
          <a:p>
            <a:r>
              <a:rPr lang="fr-FR" sz="1400" dirty="0">
                <a:solidFill>
                  <a:srgbClr val="FFFFFF"/>
                </a:solidFill>
              </a:rPr>
              <a:t>Jantes Alu bicolores</a:t>
            </a:r>
          </a:p>
          <a:p>
            <a:endParaRPr lang="fr-FR" sz="1600" dirty="0">
              <a:solidFill>
                <a:srgbClr val="FFFFFF"/>
              </a:solidFill>
            </a:endParaRPr>
          </a:p>
          <a:p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934287" y="5388819"/>
            <a:ext cx="256922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FFFFFF"/>
                </a:solidFill>
              </a:rPr>
              <a:t>Prix TTC catalogue 78 000,00 €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7960410" y="6932752"/>
            <a:ext cx="2544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FFFF"/>
                </a:solidFill>
              </a:rPr>
              <a:t>Prix modèle exposé 78 000,00 € </a:t>
            </a:r>
          </a:p>
        </p:txBody>
      </p:sp>
      <p:pic>
        <p:nvPicPr>
          <p:cNvPr id="28" name="Image 27" descr="bloc logos ALKO etc.psd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4" t="69142" r="30246" b="21415"/>
          <a:stretch/>
        </p:blipFill>
        <p:spPr>
          <a:xfrm>
            <a:off x="7868870" y="4275616"/>
            <a:ext cx="1142531" cy="1009343"/>
          </a:xfrm>
          <a:prstGeom prst="rect">
            <a:avLst/>
          </a:prstGeom>
        </p:spPr>
      </p:pic>
      <p:pic>
        <p:nvPicPr>
          <p:cNvPr id="29" name="Image 28" descr="bloc logos ALKO etc.psd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96" t="69142" b="21415"/>
          <a:stretch/>
        </p:blipFill>
        <p:spPr>
          <a:xfrm>
            <a:off x="9246430" y="4354278"/>
            <a:ext cx="1587178" cy="1009343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5231238" y="6877340"/>
            <a:ext cx="641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4**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6100906" y="6867815"/>
            <a:ext cx="447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5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6777002" y="6870677"/>
            <a:ext cx="723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4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793067" y="7089505"/>
            <a:ext cx="6319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7m07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3600631" y="7233227"/>
            <a:ext cx="6308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2m30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140730" y="5792944"/>
            <a:ext cx="6308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2m85</a:t>
            </a:r>
          </a:p>
        </p:txBody>
      </p:sp>
      <p:pic>
        <p:nvPicPr>
          <p:cNvPr id="34" name="Image 33" descr="W70LMS.psd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61" y="4457612"/>
            <a:ext cx="4389687" cy="292749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795" y="410898"/>
            <a:ext cx="4346031" cy="414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20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fond florium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6" name="Image 5" descr="bloc CC wincester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8" name="Image 7" descr="bloc prix modele expo wincester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7" name="Image 6" descr="bloc prix catalohue wincester.ps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5" name="Image 4" descr="bloc caractéristiques.ps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9" name="Image 8" descr="fleche hauteur.ps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0" name="Image 9" descr="fleche largeur.ps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1" name="Image 10" descr="fleche longueur.ps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12" name="Image 11" descr="logo florium.ps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3" name="Image 12" descr="picto lune.ps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4" name="Image 13" descr="picto soleil.ps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09245" y="5274959"/>
            <a:ext cx="319734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Motorisation...................Fiat 130 </a:t>
            </a:r>
            <a:r>
              <a:rPr lang="fr-FR" sz="1000" dirty="0" err="1"/>
              <a:t>ch</a:t>
            </a:r>
            <a:r>
              <a:rPr lang="fr-FR" sz="1000" dirty="0"/>
              <a:t> </a:t>
            </a:r>
            <a:r>
              <a:rPr lang="fr-FR" sz="1000" dirty="0" err="1"/>
              <a:t>Multijet</a:t>
            </a:r>
            <a:endParaRPr lang="fr-FR" sz="1000" dirty="0"/>
          </a:p>
          <a:p>
            <a:r>
              <a:rPr lang="fr-FR" sz="1000" dirty="0"/>
              <a:t>PTAC...............................3 500 kg</a:t>
            </a:r>
          </a:p>
          <a:p>
            <a:r>
              <a:rPr lang="fr-FR" sz="1000" dirty="0"/>
              <a:t>Poids à vide*..................3 188 kg</a:t>
            </a:r>
          </a:p>
          <a:p>
            <a:r>
              <a:rPr lang="fr-FR" sz="1000" dirty="0"/>
              <a:t>2 portes de soute...........H 95 x L 79 + H 70 x L 87</a:t>
            </a:r>
          </a:p>
          <a:p>
            <a:endParaRPr lang="fr-FR" sz="1000" dirty="0"/>
          </a:p>
          <a:p>
            <a:r>
              <a:rPr lang="fr-FR" sz="1000" dirty="0"/>
              <a:t>Disponible aussi en version PL avec le pack Optimum : </a:t>
            </a:r>
          </a:p>
          <a:p>
            <a:r>
              <a:rPr lang="fr-FR" sz="1000" dirty="0"/>
              <a:t>Chauffage Alde, châssis poids lourds, Fiat 2,3 </a:t>
            </a:r>
            <a:r>
              <a:rPr lang="fr-FR" sz="1000" dirty="0" err="1"/>
              <a:t>Multijet</a:t>
            </a:r>
            <a:r>
              <a:rPr lang="fr-FR" sz="1000" dirty="0"/>
              <a:t> </a:t>
            </a:r>
          </a:p>
          <a:p>
            <a:r>
              <a:rPr lang="fr-FR" sz="1000" dirty="0"/>
              <a:t>148 </a:t>
            </a:r>
            <a:r>
              <a:rPr lang="fr-FR" sz="1000" dirty="0" err="1"/>
              <a:t>ch</a:t>
            </a:r>
            <a:r>
              <a:rPr lang="fr-FR" sz="1000" dirty="0"/>
              <a:t>, réservoir eau propre 300 L</a:t>
            </a:r>
          </a:p>
          <a:p>
            <a:r>
              <a:rPr lang="fr-FR" sz="600" dirty="0"/>
              <a:t>*Avec conducteur, 90% d’eau propre, 90% gaz, 90% gasoil et outillage.</a:t>
            </a:r>
          </a:p>
          <a:p>
            <a:r>
              <a:rPr lang="fr-FR" sz="600" dirty="0"/>
              <a:t>** Nombre de places carte grise maximum en version véhicule léger, variable selon </a:t>
            </a:r>
          </a:p>
          <a:p>
            <a:r>
              <a:rPr lang="fr-FR" sz="600" dirty="0"/>
              <a:t>configuration. Merci de vous rapprocher de votre concessionnaire pour plus de précision.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763061" y="4865734"/>
            <a:ext cx="21246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Caractéristiques :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778556" y="1120348"/>
            <a:ext cx="3154838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>
                <a:solidFill>
                  <a:srgbClr val="FFFFFF"/>
                </a:solidFill>
              </a:rPr>
              <a:t>WINCESTER</a:t>
            </a:r>
          </a:p>
          <a:p>
            <a:r>
              <a:rPr lang="fr-FR" sz="4000" b="1" dirty="0">
                <a:solidFill>
                  <a:srgbClr val="FFFFFF"/>
                </a:solidFill>
              </a:rPr>
              <a:t>74 LMS </a:t>
            </a:r>
            <a:r>
              <a:rPr lang="fr-FR" sz="1300" dirty="0">
                <a:solidFill>
                  <a:srgbClr val="FFFFFF"/>
                </a:solidFill>
              </a:rPr>
              <a:t>Lit Milieu sur Soute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95791" y="2353168"/>
            <a:ext cx="3238644" cy="2693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FFFF"/>
                </a:solidFill>
              </a:rPr>
              <a:t>ÉQUIPEMENTS DE SÉRIE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Cellule 100% Polyester armé</a:t>
            </a:r>
          </a:p>
          <a:p>
            <a:r>
              <a:rPr lang="fr-FR" sz="1400" dirty="0">
                <a:solidFill>
                  <a:srgbClr val="FFFFFF"/>
                </a:solidFill>
              </a:rPr>
              <a:t>Double plancher technique et rangement</a:t>
            </a:r>
          </a:p>
          <a:p>
            <a:r>
              <a:rPr lang="fr-FR" sz="1400" dirty="0">
                <a:solidFill>
                  <a:srgbClr val="FFFFFF"/>
                </a:solidFill>
              </a:rPr>
              <a:t>Airbags conducteur et passager</a:t>
            </a:r>
          </a:p>
          <a:p>
            <a:r>
              <a:rPr lang="fr-FR" sz="1400" dirty="0">
                <a:solidFill>
                  <a:srgbClr val="FFFFFF"/>
                </a:solidFill>
              </a:rPr>
              <a:t>Régulateur de vitesse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Autoradio CD MP3 USB</a:t>
            </a:r>
          </a:p>
          <a:p>
            <a:r>
              <a:rPr lang="fr-FR" sz="1400" dirty="0">
                <a:solidFill>
                  <a:srgbClr val="FFFFFF"/>
                </a:solidFill>
              </a:rPr>
              <a:t>Feux diurnes à LED</a:t>
            </a:r>
          </a:p>
          <a:p>
            <a:r>
              <a:rPr lang="fr-FR" sz="1400" dirty="0">
                <a:solidFill>
                  <a:srgbClr val="FFFFFF"/>
                </a:solidFill>
              </a:rPr>
              <a:t>Eclairage intérieur 100% LED</a:t>
            </a:r>
          </a:p>
          <a:p>
            <a:r>
              <a:rPr lang="fr-FR" sz="1400" dirty="0">
                <a:solidFill>
                  <a:srgbClr val="FFFFFF"/>
                </a:solidFill>
              </a:rPr>
              <a:t>Jantes Alu bicolores</a:t>
            </a:r>
          </a:p>
          <a:p>
            <a:endParaRPr lang="fr-FR" sz="1600" dirty="0">
              <a:solidFill>
                <a:srgbClr val="FFFFFF"/>
              </a:solidFill>
            </a:endParaRPr>
          </a:p>
          <a:p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934287" y="5388819"/>
            <a:ext cx="25006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FFFFFF"/>
                </a:solidFill>
              </a:rPr>
              <a:t>Prix TTC </a:t>
            </a:r>
          </a:p>
          <a:p>
            <a:r>
              <a:rPr lang="fr-FR" sz="1500" dirty="0">
                <a:solidFill>
                  <a:srgbClr val="FFFFFF"/>
                </a:solidFill>
              </a:rPr>
              <a:t>Catalogue	        80 900,00 €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7960410" y="6932752"/>
            <a:ext cx="2534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FFFF"/>
                </a:solidFill>
              </a:rPr>
              <a:t>Prix modèle </a:t>
            </a:r>
          </a:p>
          <a:p>
            <a:r>
              <a:rPr lang="fr-FR" sz="1400" dirty="0">
                <a:solidFill>
                  <a:srgbClr val="FFFFFF"/>
                </a:solidFill>
              </a:rPr>
              <a:t>exposé 	          82 300,00 €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960410" y="5839130"/>
            <a:ext cx="3781425" cy="6924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sz="1300" dirty="0"/>
          </a:p>
          <a:p>
            <a:r>
              <a:rPr lang="fr-FR" sz="1300" dirty="0"/>
              <a:t>- Motorisation 150cv	1 400,00 €</a:t>
            </a:r>
          </a:p>
          <a:p>
            <a:endParaRPr lang="fr-FR" sz="1300" dirty="0"/>
          </a:p>
        </p:txBody>
      </p:sp>
      <p:pic>
        <p:nvPicPr>
          <p:cNvPr id="33" name="Image 32" descr="WIN_84LMS_NEWJ_N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187" y="783184"/>
            <a:ext cx="4490690" cy="3242222"/>
          </a:xfrm>
          <a:prstGeom prst="rect">
            <a:avLst/>
          </a:prstGeom>
        </p:spPr>
      </p:pic>
      <p:pic>
        <p:nvPicPr>
          <p:cNvPr id="28" name="Image 27" descr="bloc logos ALKO etc.psd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4" t="69142" r="30246" b="21415"/>
          <a:stretch/>
        </p:blipFill>
        <p:spPr>
          <a:xfrm>
            <a:off x="7868870" y="4275616"/>
            <a:ext cx="1142531" cy="1009343"/>
          </a:xfrm>
          <a:prstGeom prst="rect">
            <a:avLst/>
          </a:prstGeom>
        </p:spPr>
      </p:pic>
      <p:pic>
        <p:nvPicPr>
          <p:cNvPr id="29" name="Image 28" descr="bloc logos ALKO etc.psd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96" t="69142" b="21415"/>
          <a:stretch/>
        </p:blipFill>
        <p:spPr>
          <a:xfrm>
            <a:off x="9246430" y="4354278"/>
            <a:ext cx="1587178" cy="1009343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5231238" y="6877340"/>
            <a:ext cx="447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4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6100906" y="6867815"/>
            <a:ext cx="447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5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6777002" y="6870677"/>
            <a:ext cx="723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4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793067" y="7089505"/>
            <a:ext cx="6308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7m46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3600631" y="7233227"/>
            <a:ext cx="6308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2m30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140730" y="5792944"/>
            <a:ext cx="6308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2m85</a:t>
            </a:r>
          </a:p>
        </p:txBody>
      </p:sp>
      <p:pic>
        <p:nvPicPr>
          <p:cNvPr id="34" name="Image 33" descr="W74LMS.psd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69" y="4373883"/>
            <a:ext cx="4395741" cy="293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65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fond florium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6" name="Image 5" descr="bloc CC wincester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8" name="Image 7" descr="bloc prix modele expo wincester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7" name="Image 6" descr="bloc prix catalohue wincester.ps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5" name="Image 4" descr="bloc caractéristiques.ps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9" name="Image 8" descr="fleche hauteur.ps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0" name="Image 9" descr="fleche largeur.ps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1" name="Image 10" descr="fleche longueur.ps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12" name="Image 11" descr="logo florium.ps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3" name="Image 12" descr="picto lune.ps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4" name="Image 13" descr="picto soleil.ps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09245" y="5274959"/>
            <a:ext cx="319734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Motorisation...................Fiat 130 </a:t>
            </a:r>
            <a:r>
              <a:rPr lang="fr-FR" sz="1000" dirty="0" err="1"/>
              <a:t>ch</a:t>
            </a:r>
            <a:r>
              <a:rPr lang="fr-FR" sz="1000" dirty="0"/>
              <a:t> </a:t>
            </a:r>
            <a:r>
              <a:rPr lang="fr-FR" sz="1000" dirty="0" err="1"/>
              <a:t>Multijet</a:t>
            </a:r>
            <a:endParaRPr lang="fr-FR" sz="1000" dirty="0"/>
          </a:p>
          <a:p>
            <a:r>
              <a:rPr lang="fr-FR" sz="1000" dirty="0"/>
              <a:t>PTAC...............................3 500 kg</a:t>
            </a:r>
          </a:p>
          <a:p>
            <a:r>
              <a:rPr lang="fr-FR" sz="1000" dirty="0"/>
              <a:t>Poids à vide*..................3 228 kg</a:t>
            </a:r>
          </a:p>
          <a:p>
            <a:r>
              <a:rPr lang="fr-FR" sz="1000" dirty="0"/>
              <a:t>2 portes de soute...........H 95 x L 79 + H 70 x L 87</a:t>
            </a:r>
          </a:p>
          <a:p>
            <a:r>
              <a:rPr lang="fr-FR" sz="1000" dirty="0"/>
              <a:t>Disponible aussi en version PL : pack Optimum : </a:t>
            </a:r>
          </a:p>
          <a:p>
            <a:r>
              <a:rPr lang="fr-FR" sz="1000" dirty="0"/>
              <a:t>chauffage Alde, châssis poids lourds, Fiat 2,3 </a:t>
            </a:r>
            <a:r>
              <a:rPr lang="fr-FR" sz="1000" dirty="0" err="1"/>
              <a:t>Multijet</a:t>
            </a:r>
            <a:r>
              <a:rPr lang="fr-FR" sz="1000" dirty="0"/>
              <a:t> </a:t>
            </a:r>
          </a:p>
          <a:p>
            <a:r>
              <a:rPr lang="fr-FR" sz="1000" dirty="0"/>
              <a:t>148 </a:t>
            </a:r>
            <a:r>
              <a:rPr lang="fr-FR" sz="1000" dirty="0" err="1"/>
              <a:t>ch</a:t>
            </a:r>
            <a:r>
              <a:rPr lang="fr-FR" sz="1000" dirty="0"/>
              <a:t>, réservoir eau propre 300 L</a:t>
            </a:r>
          </a:p>
          <a:p>
            <a:endParaRPr lang="fr-FR" sz="1000" dirty="0"/>
          </a:p>
          <a:p>
            <a:r>
              <a:rPr lang="fr-FR" sz="600" dirty="0"/>
              <a:t>*Avec conducteur, 90% d’eau propre, 90% gaz, 90% gasoil et outillage.</a:t>
            </a:r>
          </a:p>
          <a:p>
            <a:r>
              <a:rPr lang="fr-FR" sz="600" dirty="0"/>
              <a:t>** Nombre de places carte grise maximum en version véhicule léger, variable selon </a:t>
            </a:r>
          </a:p>
          <a:p>
            <a:r>
              <a:rPr lang="fr-FR" sz="600" dirty="0"/>
              <a:t>configuration. Merci de vous rapprocher de votre concessionnaire pour plus de précision.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763061" y="4865734"/>
            <a:ext cx="21246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Caractéristiques :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656678" y="1116928"/>
            <a:ext cx="3396251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>
                <a:solidFill>
                  <a:srgbClr val="FFFFFF"/>
                </a:solidFill>
              </a:rPr>
              <a:t>WINCESTER</a:t>
            </a:r>
          </a:p>
          <a:p>
            <a:r>
              <a:rPr lang="fr-FR" sz="4000" b="1" dirty="0">
                <a:solidFill>
                  <a:srgbClr val="FFFFFF"/>
                </a:solidFill>
              </a:rPr>
              <a:t>74 CTC </a:t>
            </a:r>
            <a:r>
              <a:rPr lang="fr-FR" sz="1300" dirty="0">
                <a:solidFill>
                  <a:srgbClr val="FFFFFF"/>
                </a:solidFill>
              </a:rPr>
              <a:t>Cabinet Toilette Central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56678" y="2289620"/>
            <a:ext cx="3193438" cy="2693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FFFF"/>
                </a:solidFill>
              </a:rPr>
              <a:t>ÉQUIPEMENTS DE SÉRIE</a:t>
            </a:r>
          </a:p>
          <a:p>
            <a:pPr lvl="0"/>
            <a:r>
              <a:rPr lang="fr-FR" sz="1400" dirty="0">
                <a:solidFill>
                  <a:srgbClr val="FFFFFF"/>
                </a:solidFill>
              </a:rPr>
              <a:t>Cellule 100% Polyester armé</a:t>
            </a:r>
          </a:p>
          <a:p>
            <a:pPr lvl="0"/>
            <a:r>
              <a:rPr lang="fr-FR" sz="1400" dirty="0">
                <a:solidFill>
                  <a:srgbClr val="FFFFFF"/>
                </a:solidFill>
              </a:rPr>
              <a:t>Double plancher technique et rangement</a:t>
            </a:r>
          </a:p>
          <a:p>
            <a:r>
              <a:rPr lang="fr-FR" sz="1400" dirty="0">
                <a:solidFill>
                  <a:srgbClr val="FFFFFF"/>
                </a:solidFill>
              </a:rPr>
              <a:t>Airbags conducteur et passager</a:t>
            </a:r>
          </a:p>
          <a:p>
            <a:r>
              <a:rPr lang="fr-FR" sz="1400" dirty="0">
                <a:solidFill>
                  <a:srgbClr val="FFFFFF"/>
                </a:solidFill>
              </a:rPr>
              <a:t>Régulateur de vitesse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Autoradio CD MP3 USB</a:t>
            </a:r>
          </a:p>
          <a:p>
            <a:r>
              <a:rPr lang="fr-FR" sz="1400" dirty="0">
                <a:solidFill>
                  <a:srgbClr val="FFFFFF"/>
                </a:solidFill>
              </a:rPr>
              <a:t>Feux diurnes à LED</a:t>
            </a:r>
          </a:p>
          <a:p>
            <a:r>
              <a:rPr lang="fr-FR" sz="1400" dirty="0">
                <a:solidFill>
                  <a:srgbClr val="FFFFFF"/>
                </a:solidFill>
              </a:rPr>
              <a:t>Eclairage intérieur 100% LED</a:t>
            </a:r>
          </a:p>
          <a:p>
            <a:r>
              <a:rPr lang="fr-FR" sz="1400" dirty="0">
                <a:solidFill>
                  <a:srgbClr val="FFFFFF"/>
                </a:solidFill>
              </a:rPr>
              <a:t>Jantes Alu bicolores</a:t>
            </a:r>
          </a:p>
          <a:p>
            <a:endParaRPr lang="fr-FR" sz="1600" dirty="0">
              <a:solidFill>
                <a:srgbClr val="FFFFFF"/>
              </a:solidFill>
            </a:endParaRPr>
          </a:p>
          <a:p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934287" y="5291417"/>
            <a:ext cx="25006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FFFFFF"/>
                </a:solidFill>
              </a:rPr>
              <a:t>Prix TTC </a:t>
            </a:r>
          </a:p>
          <a:p>
            <a:r>
              <a:rPr lang="fr-FR" sz="1500" dirty="0">
                <a:solidFill>
                  <a:srgbClr val="FFFFFF"/>
                </a:solidFill>
              </a:rPr>
              <a:t>catalogue 	        81 900,00 €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7960410" y="6823492"/>
            <a:ext cx="24942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FFFF"/>
                </a:solidFill>
              </a:rPr>
              <a:t>Prix modèle </a:t>
            </a:r>
          </a:p>
          <a:p>
            <a:r>
              <a:rPr lang="fr-FR" sz="1400" dirty="0">
                <a:solidFill>
                  <a:srgbClr val="FFFFFF"/>
                </a:solidFill>
              </a:rPr>
              <a:t>exposé 	         87 188,00 €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960410" y="5839130"/>
            <a:ext cx="3781425" cy="109260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sz="1300" dirty="0"/>
          </a:p>
          <a:p>
            <a:r>
              <a:rPr lang="fr-FR" sz="1300" dirty="0"/>
              <a:t>- Motorisation 150cv	1 400,00 €</a:t>
            </a:r>
          </a:p>
          <a:p>
            <a:r>
              <a:rPr lang="fr-FR" sz="1300" dirty="0"/>
              <a:t>- Boîte Robotisée	2 448,00 €</a:t>
            </a:r>
          </a:p>
          <a:p>
            <a:r>
              <a:rPr lang="fr-FR" sz="1300" dirty="0"/>
              <a:t>- Sellerie Emocuir	1 440,00 €</a:t>
            </a:r>
          </a:p>
          <a:p>
            <a:endParaRPr lang="fr-FR" sz="1300" dirty="0"/>
          </a:p>
        </p:txBody>
      </p:sp>
      <p:pic>
        <p:nvPicPr>
          <p:cNvPr id="28" name="Image 27" descr="bloc logos ALKO etc.psd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4" t="69142" r="30246" b="21415"/>
          <a:stretch/>
        </p:blipFill>
        <p:spPr>
          <a:xfrm>
            <a:off x="7868870" y="4275616"/>
            <a:ext cx="1142531" cy="1009343"/>
          </a:xfrm>
          <a:prstGeom prst="rect">
            <a:avLst/>
          </a:prstGeom>
        </p:spPr>
      </p:pic>
      <p:pic>
        <p:nvPicPr>
          <p:cNvPr id="29" name="Image 28" descr="bloc logos ALKO etc.psd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96" t="69142" b="21415"/>
          <a:stretch/>
        </p:blipFill>
        <p:spPr>
          <a:xfrm>
            <a:off x="9246430" y="4354278"/>
            <a:ext cx="1587178" cy="1009343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5231238" y="6877340"/>
            <a:ext cx="540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3**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6100906" y="6867815"/>
            <a:ext cx="447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5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6777002" y="6870677"/>
            <a:ext cx="723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4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793067" y="7089505"/>
            <a:ext cx="6308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7m46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3600631" y="7233227"/>
            <a:ext cx="6308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2m30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140730" y="5792944"/>
            <a:ext cx="6308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2m85</a:t>
            </a:r>
          </a:p>
        </p:txBody>
      </p:sp>
      <p:pic>
        <p:nvPicPr>
          <p:cNvPr id="34" name="Image 33" descr="W74CTC.psd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4881"/>
            <a:ext cx="4332746" cy="2888497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2182862" y="1582674"/>
            <a:ext cx="16569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FFFF"/>
                </a:solidFill>
              </a:rPr>
              <a:t>Lit Central sur Soute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88250"/>
            <a:ext cx="4457700" cy="379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928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fond florium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6" name="Image 5" descr="bloc CC wincester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8" name="Image 7" descr="bloc prix modele expo wincester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7" name="Image 6" descr="bloc prix catalohue wincester.ps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5" name="Image 4" descr="bloc caractéristiques.ps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9" name="Image 8" descr="fleche hauteur.ps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0" name="Image 9" descr="fleche largeur.ps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1" name="Image 10" descr="fleche longueur.ps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12" name="Image 11" descr="logo florium.ps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3" name="Image 12" descr="picto lune.ps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4" name="Image 13" descr="picto soleil.ps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09245" y="5274959"/>
            <a:ext cx="319734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Motorisation...................Fiat 150 </a:t>
            </a:r>
            <a:r>
              <a:rPr lang="fr-FR" sz="1000" dirty="0" err="1"/>
              <a:t>ch</a:t>
            </a:r>
            <a:r>
              <a:rPr lang="fr-FR" sz="1000" dirty="0"/>
              <a:t> Multijet</a:t>
            </a:r>
          </a:p>
          <a:p>
            <a:r>
              <a:rPr lang="fr-FR" sz="1000" dirty="0"/>
              <a:t>PTAC...............................4 400 kg</a:t>
            </a:r>
          </a:p>
          <a:p>
            <a:r>
              <a:rPr lang="fr-FR" sz="1000" dirty="0"/>
              <a:t>Poids à vide*..................3 744 kg</a:t>
            </a:r>
          </a:p>
          <a:p>
            <a:r>
              <a:rPr lang="fr-FR" sz="1000" dirty="0"/>
              <a:t>2 portes de soute...........H 95 x L 79 + H 70 x L 87</a:t>
            </a:r>
          </a:p>
          <a:p>
            <a:endParaRPr lang="fr-FR" sz="1000" dirty="0"/>
          </a:p>
          <a:p>
            <a:r>
              <a:rPr lang="fr-FR" sz="600" dirty="0"/>
              <a:t>*Avec conducteur, 90% d’eau propre, 90% gaz, 90% gasoil et outillage.</a:t>
            </a:r>
          </a:p>
          <a:p>
            <a:r>
              <a:rPr lang="fr-FR" sz="600" dirty="0"/>
              <a:t>** Nombre de places carte grise maximum en version véhicule léger, variable selon </a:t>
            </a:r>
          </a:p>
          <a:p>
            <a:r>
              <a:rPr lang="fr-FR" sz="600" dirty="0"/>
              <a:t>configuration. Merci de vous rapprocher de votre concessionnaire pour plus de précision.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763061" y="4865734"/>
            <a:ext cx="21246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Caractéristiques :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631879" y="1116746"/>
            <a:ext cx="3312895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>
                <a:solidFill>
                  <a:srgbClr val="FFFFFF"/>
                </a:solidFill>
              </a:rPr>
              <a:t>WINCESTER</a:t>
            </a:r>
          </a:p>
          <a:p>
            <a:r>
              <a:rPr lang="fr-FR" sz="4000" b="1" dirty="0">
                <a:solidFill>
                  <a:srgbClr val="FFFFFF"/>
                </a:solidFill>
              </a:rPr>
              <a:t>80 CTC </a:t>
            </a:r>
            <a:r>
              <a:rPr lang="fr-FR" sz="1300" dirty="0">
                <a:solidFill>
                  <a:srgbClr val="FFFFFF"/>
                </a:solidFill>
              </a:rPr>
              <a:t>Cabinet Toilette Central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91608" y="2083671"/>
            <a:ext cx="3193438" cy="3554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FFFF"/>
                </a:solidFill>
              </a:rPr>
              <a:t>ÉQUIPEMENTS DE SÉRIE</a:t>
            </a:r>
          </a:p>
          <a:p>
            <a:pPr lvl="0"/>
            <a:r>
              <a:rPr lang="fr-FR" sz="1400" dirty="0">
                <a:solidFill>
                  <a:srgbClr val="FFFFFF"/>
                </a:solidFill>
              </a:rPr>
              <a:t>Cellule 100% Polyester armé</a:t>
            </a:r>
          </a:p>
          <a:p>
            <a:pPr lvl="0"/>
            <a:r>
              <a:rPr lang="fr-FR" sz="1400" dirty="0">
                <a:solidFill>
                  <a:srgbClr val="FFFFFF"/>
                </a:solidFill>
              </a:rPr>
              <a:t>Double plancher technique et rangement</a:t>
            </a:r>
          </a:p>
          <a:p>
            <a:r>
              <a:rPr lang="fr-FR" sz="1400" dirty="0">
                <a:solidFill>
                  <a:srgbClr val="FFFFFF"/>
                </a:solidFill>
              </a:rPr>
              <a:t>Airbags conducteur et passager</a:t>
            </a:r>
          </a:p>
          <a:p>
            <a:r>
              <a:rPr lang="fr-FR" sz="1400" dirty="0">
                <a:solidFill>
                  <a:srgbClr val="FFFFFF"/>
                </a:solidFill>
              </a:rPr>
              <a:t>Régulateur de vitesse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Autoradio CD MP3 USB</a:t>
            </a:r>
          </a:p>
          <a:p>
            <a:r>
              <a:rPr lang="fr-FR" sz="1400" dirty="0">
                <a:solidFill>
                  <a:srgbClr val="FFFFFF"/>
                </a:solidFill>
              </a:rPr>
              <a:t>Feux diurnes à LED</a:t>
            </a:r>
          </a:p>
          <a:p>
            <a:r>
              <a:rPr lang="fr-FR" sz="1400" dirty="0">
                <a:solidFill>
                  <a:srgbClr val="FFFFFF"/>
                </a:solidFill>
              </a:rPr>
              <a:t>Eclairage intérieur 100% LED</a:t>
            </a:r>
          </a:p>
          <a:p>
            <a:r>
              <a:rPr lang="fr-FR" sz="1400" dirty="0">
                <a:solidFill>
                  <a:srgbClr val="FFFFFF"/>
                </a:solidFill>
              </a:rPr>
              <a:t>Jantes Alu bicolores</a:t>
            </a:r>
          </a:p>
          <a:p>
            <a:r>
              <a:rPr lang="fr-FR" sz="1400" dirty="0">
                <a:solidFill>
                  <a:srgbClr val="FFFFFF"/>
                </a:solidFill>
              </a:rPr>
              <a:t>	+ 40H et Motorisation 150CH</a:t>
            </a:r>
          </a:p>
          <a:p>
            <a:r>
              <a:rPr lang="fr-FR" sz="1400" dirty="0">
                <a:solidFill>
                  <a:srgbClr val="FFFFFF"/>
                </a:solidFill>
              </a:rPr>
              <a:t>	+ Toit ouvrant coulissant</a:t>
            </a:r>
          </a:p>
          <a:p>
            <a:r>
              <a:rPr lang="fr-FR" sz="1400" dirty="0">
                <a:solidFill>
                  <a:srgbClr val="FFFFFF"/>
                </a:solidFill>
              </a:rPr>
              <a:t>	+ Porte Hartal XXL</a:t>
            </a:r>
          </a:p>
          <a:p>
            <a:r>
              <a:rPr lang="fr-FR" sz="1400" dirty="0">
                <a:solidFill>
                  <a:srgbClr val="FFFFFF"/>
                </a:solidFill>
              </a:rPr>
              <a:t>	+ Chauffage ALDE</a:t>
            </a:r>
          </a:p>
          <a:p>
            <a:endParaRPr lang="fr-FR" sz="1600" dirty="0">
              <a:solidFill>
                <a:srgbClr val="FFFFFF"/>
              </a:solidFill>
            </a:endParaRPr>
          </a:p>
          <a:p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950792" y="5291417"/>
            <a:ext cx="25439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FFFFFF"/>
                </a:solidFill>
              </a:rPr>
              <a:t>Prix TTC </a:t>
            </a:r>
          </a:p>
          <a:p>
            <a:r>
              <a:rPr lang="fr-FR" sz="1500" dirty="0">
                <a:solidFill>
                  <a:srgbClr val="FFFFFF"/>
                </a:solidFill>
              </a:rPr>
              <a:t>catalogue 	         92 900,00 €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7974946" y="6768916"/>
            <a:ext cx="2534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FFFF"/>
                </a:solidFill>
              </a:rPr>
              <a:t>Prix modèle </a:t>
            </a:r>
          </a:p>
          <a:p>
            <a:r>
              <a:rPr lang="fr-FR" sz="1400" dirty="0">
                <a:solidFill>
                  <a:srgbClr val="FFFFFF"/>
                </a:solidFill>
              </a:rPr>
              <a:t>exposé 	          98 124,00 €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960410" y="5706854"/>
            <a:ext cx="3781425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sz="1300" dirty="0"/>
          </a:p>
          <a:p>
            <a:r>
              <a:rPr lang="fr-FR" sz="1300" dirty="0"/>
              <a:t>Boîte Robotisée	 2 448,00 €</a:t>
            </a:r>
          </a:p>
          <a:p>
            <a:r>
              <a:rPr lang="fr-FR" sz="1300" dirty="0"/>
              <a:t>Sellerie Emocuir Ivoire </a:t>
            </a:r>
          </a:p>
          <a:p>
            <a:r>
              <a:rPr lang="fr-FR" sz="1300" dirty="0"/>
              <a:t>et Taupe «Le Bourget»   1 600,00 €</a:t>
            </a:r>
          </a:p>
          <a:p>
            <a:r>
              <a:rPr lang="fr-FR" sz="1300" dirty="0"/>
              <a:t>Pack Traction+		 1 176,00 €</a:t>
            </a:r>
          </a:p>
          <a:p>
            <a:endParaRPr lang="fr-FR" sz="1300" dirty="0"/>
          </a:p>
        </p:txBody>
      </p:sp>
      <p:pic>
        <p:nvPicPr>
          <p:cNvPr id="28" name="Image 27" descr="bloc logos ALKO etc.psd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4" t="69142" r="30246" b="21415"/>
          <a:stretch/>
        </p:blipFill>
        <p:spPr>
          <a:xfrm>
            <a:off x="7467103" y="4275616"/>
            <a:ext cx="1142531" cy="1009343"/>
          </a:xfrm>
          <a:prstGeom prst="rect">
            <a:avLst/>
          </a:prstGeom>
        </p:spPr>
      </p:pic>
      <p:pic>
        <p:nvPicPr>
          <p:cNvPr id="29" name="Image 28" descr="bloc logos ALKO etc.psd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96" t="69142" b="21415"/>
          <a:stretch/>
        </p:blipFill>
        <p:spPr>
          <a:xfrm>
            <a:off x="9502176" y="4361062"/>
            <a:ext cx="1587178" cy="1009343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5231238" y="6877340"/>
            <a:ext cx="540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4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6100906" y="6867815"/>
            <a:ext cx="447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7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6777002" y="6870677"/>
            <a:ext cx="723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4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793067" y="7089505"/>
            <a:ext cx="6319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7m94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3600631" y="7233227"/>
            <a:ext cx="6308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2m30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140730" y="5792944"/>
            <a:ext cx="6308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2m85</a:t>
            </a:r>
          </a:p>
        </p:txBody>
      </p:sp>
      <p:pic>
        <p:nvPicPr>
          <p:cNvPr id="34" name="Image 33" descr="W74CTC.psd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2" y="4721559"/>
            <a:ext cx="4183650" cy="2789100"/>
          </a:xfrm>
          <a:prstGeom prst="rect">
            <a:avLst/>
          </a:prstGeom>
        </p:spPr>
      </p:pic>
      <p:pic>
        <p:nvPicPr>
          <p:cNvPr id="38" name="Image 37" descr="bloc logos ALKO etc.psd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16" t="69142" r="21004" b="21415"/>
          <a:stretch/>
        </p:blipFill>
        <p:spPr>
          <a:xfrm>
            <a:off x="8696603" y="4279157"/>
            <a:ext cx="723900" cy="1009343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2161192" y="1595636"/>
            <a:ext cx="16569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FFFF"/>
                </a:solidFill>
              </a:rPr>
              <a:t>Lit Central sur Soute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136" y="554496"/>
            <a:ext cx="4496984" cy="1587171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4" b="8628"/>
          <a:stretch/>
        </p:blipFill>
        <p:spPr>
          <a:xfrm>
            <a:off x="4739392" y="2952750"/>
            <a:ext cx="4496984" cy="1323975"/>
          </a:xfrm>
          <a:prstGeom prst="rect">
            <a:avLst/>
          </a:prstGeom>
        </p:spPr>
      </p:pic>
      <p:pic>
        <p:nvPicPr>
          <p:cNvPr id="40" name="Image 39" descr="G:\Marketing (Mkt)\Marketing Produit\Fiches produits\Fiches produit 2016\tmp\FLORIUM\PNG\WIN_84LMS_NEWJ_N.png"/>
          <p:cNvPicPr/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1" t="52245"/>
          <a:stretch/>
        </p:blipFill>
        <p:spPr bwMode="auto">
          <a:xfrm>
            <a:off x="8064665" y="2755601"/>
            <a:ext cx="1179036" cy="16589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17334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fond florium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6" name="Image 5" descr="bloc CC wincester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8" name="Image 7" descr="bloc prix modele expo wincester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7" name="Image 6" descr="bloc prix catalohue wincester.ps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5" name="Image 4" descr="bloc caractéristiques.ps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9" name="Image 8" descr="fleche hauteur.ps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0" name="Image 9" descr="fleche largeur.ps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1" name="Image 10" descr="fleche longueur.ps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8"/>
            <a:ext cx="10688638" cy="7556392"/>
          </a:xfrm>
          <a:prstGeom prst="rect">
            <a:avLst/>
          </a:prstGeom>
        </p:spPr>
      </p:pic>
      <p:pic>
        <p:nvPicPr>
          <p:cNvPr id="12" name="Image 11" descr="logo florium.ps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3" name="Image 12" descr="picto lune.ps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pic>
        <p:nvPicPr>
          <p:cNvPr id="14" name="Image 13" descr="picto soleil.ps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639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809245" y="5274959"/>
            <a:ext cx="319734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Motorisation...................Fiat 150 </a:t>
            </a:r>
            <a:r>
              <a:rPr lang="fr-FR" sz="1000" dirty="0" err="1"/>
              <a:t>ch</a:t>
            </a:r>
            <a:r>
              <a:rPr lang="fr-FR" sz="1000" dirty="0"/>
              <a:t> Multijet</a:t>
            </a:r>
          </a:p>
          <a:p>
            <a:r>
              <a:rPr lang="fr-FR" sz="1000" dirty="0"/>
              <a:t>PTAC...............................5 000 kg</a:t>
            </a:r>
          </a:p>
          <a:p>
            <a:r>
              <a:rPr lang="fr-FR" sz="1000" dirty="0"/>
              <a:t>Poids à vide*..................3 935 kg</a:t>
            </a:r>
          </a:p>
          <a:p>
            <a:r>
              <a:rPr lang="fr-FR" sz="1000" dirty="0"/>
              <a:t>2 portes de soute...........H 95 x L 79 + H 70 x L 87</a:t>
            </a:r>
          </a:p>
          <a:p>
            <a:endParaRPr lang="fr-FR" sz="1000" dirty="0"/>
          </a:p>
          <a:p>
            <a:r>
              <a:rPr lang="fr-FR" sz="600" dirty="0"/>
              <a:t>*Avec conducteur, 90% d’eau propre, 90% gaz, 90% gasoil et outillage.</a:t>
            </a:r>
          </a:p>
          <a:p>
            <a:r>
              <a:rPr lang="fr-FR" sz="600" dirty="0"/>
              <a:t>** Nombre de places carte grise maximum en version véhicule léger, variable selon </a:t>
            </a:r>
          </a:p>
          <a:p>
            <a:r>
              <a:rPr lang="fr-FR" sz="600" dirty="0"/>
              <a:t>configuration. Merci de vous rapprocher de votre concessionnaire pour plus de précision.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763061" y="4865734"/>
            <a:ext cx="21246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Caractéristiques :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761200" y="1107557"/>
            <a:ext cx="3154838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dirty="0">
                <a:solidFill>
                  <a:srgbClr val="FFFFFF"/>
                </a:solidFill>
              </a:rPr>
              <a:t>WINCESTER</a:t>
            </a:r>
          </a:p>
          <a:p>
            <a:r>
              <a:rPr lang="fr-FR" sz="4000" b="1" dirty="0">
                <a:solidFill>
                  <a:srgbClr val="FFFFFF"/>
                </a:solidFill>
              </a:rPr>
              <a:t>84 LMS </a:t>
            </a:r>
            <a:r>
              <a:rPr lang="fr-FR" sz="1300" dirty="0">
                <a:solidFill>
                  <a:srgbClr val="FFFFFF"/>
                </a:solidFill>
              </a:rPr>
              <a:t>Lit Milieu sur Soute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65337" y="2128047"/>
            <a:ext cx="3193438" cy="3554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FFFF"/>
                </a:solidFill>
              </a:rPr>
              <a:t>ÉQUIPEMENTS DE SÉRIE</a:t>
            </a:r>
          </a:p>
          <a:p>
            <a:pPr lvl="0"/>
            <a:r>
              <a:rPr lang="fr-FR" sz="1400" dirty="0">
                <a:solidFill>
                  <a:srgbClr val="FFFFFF"/>
                </a:solidFill>
              </a:rPr>
              <a:t>Cellule 100% Polyester armé</a:t>
            </a:r>
          </a:p>
          <a:p>
            <a:pPr lvl="0"/>
            <a:r>
              <a:rPr lang="fr-FR" sz="1400" dirty="0">
                <a:solidFill>
                  <a:srgbClr val="FFFFFF"/>
                </a:solidFill>
              </a:rPr>
              <a:t>Double plancher technique et rangement</a:t>
            </a:r>
          </a:p>
          <a:p>
            <a:r>
              <a:rPr lang="fr-FR" sz="1400" dirty="0">
                <a:solidFill>
                  <a:srgbClr val="FFFFFF"/>
                </a:solidFill>
              </a:rPr>
              <a:t>Airbags conducteur et passager</a:t>
            </a:r>
          </a:p>
          <a:p>
            <a:r>
              <a:rPr lang="fr-FR" sz="1400" dirty="0">
                <a:solidFill>
                  <a:srgbClr val="FFFFFF"/>
                </a:solidFill>
              </a:rPr>
              <a:t>Régulateur de vitesse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Autoradio CD MP3 USB</a:t>
            </a:r>
          </a:p>
          <a:p>
            <a:r>
              <a:rPr lang="fr-FR" sz="1400" dirty="0">
                <a:solidFill>
                  <a:srgbClr val="FFFFFF"/>
                </a:solidFill>
              </a:rPr>
              <a:t>Feux diurnes à LED</a:t>
            </a:r>
          </a:p>
          <a:p>
            <a:r>
              <a:rPr lang="fr-FR" sz="1400" dirty="0">
                <a:solidFill>
                  <a:srgbClr val="FFFFFF"/>
                </a:solidFill>
              </a:rPr>
              <a:t>Eclairage intérieur 100% LED</a:t>
            </a:r>
          </a:p>
          <a:p>
            <a:r>
              <a:rPr lang="fr-FR" sz="1400" dirty="0">
                <a:solidFill>
                  <a:srgbClr val="FFFFFF"/>
                </a:solidFill>
              </a:rPr>
              <a:t>Jantes Alu bicolores</a:t>
            </a:r>
          </a:p>
          <a:p>
            <a:r>
              <a:rPr lang="fr-FR" sz="1400" dirty="0">
                <a:solidFill>
                  <a:srgbClr val="FFFFFF"/>
                </a:solidFill>
              </a:rPr>
              <a:t>	+ Chauffage ALDE</a:t>
            </a:r>
          </a:p>
          <a:p>
            <a:r>
              <a:rPr lang="fr-FR" sz="1400" dirty="0">
                <a:solidFill>
                  <a:srgbClr val="FFFFFF"/>
                </a:solidFill>
              </a:rPr>
              <a:t>	+ Pack Traction</a:t>
            </a:r>
          </a:p>
          <a:p>
            <a:r>
              <a:rPr lang="fr-FR" sz="1400" dirty="0">
                <a:solidFill>
                  <a:srgbClr val="FFFFFF"/>
                </a:solidFill>
              </a:rPr>
              <a:t>	+ Pack Motorhomes cinéma</a:t>
            </a:r>
          </a:p>
          <a:p>
            <a:r>
              <a:rPr lang="fr-FR" sz="1400" dirty="0">
                <a:solidFill>
                  <a:srgbClr val="FFFFFF"/>
                </a:solidFill>
              </a:rPr>
              <a:t>	+ Pack Navigation</a:t>
            </a:r>
          </a:p>
          <a:p>
            <a:endParaRPr lang="fr-FR" sz="1600" dirty="0">
              <a:solidFill>
                <a:srgbClr val="FFFFFF"/>
              </a:solidFill>
            </a:endParaRPr>
          </a:p>
          <a:p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969862" y="5390010"/>
            <a:ext cx="2508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FFFF"/>
                </a:solidFill>
              </a:rPr>
              <a:t>Prix TTC catalogue 106 900,00 €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7960410" y="6932752"/>
            <a:ext cx="25976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FFFF"/>
                </a:solidFill>
              </a:rPr>
              <a:t>Prix </a:t>
            </a:r>
            <a:r>
              <a:rPr lang="fr-FR" sz="1300" dirty="0">
                <a:solidFill>
                  <a:srgbClr val="FFFFFF"/>
                </a:solidFill>
              </a:rPr>
              <a:t>modèle</a:t>
            </a:r>
            <a:r>
              <a:rPr lang="fr-FR" sz="1400" dirty="0">
                <a:solidFill>
                  <a:srgbClr val="FFFFFF"/>
                </a:solidFill>
              </a:rPr>
              <a:t> exposé 111 628,00 €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950114" y="5840145"/>
            <a:ext cx="3781425" cy="109260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sz="1300" dirty="0"/>
          </a:p>
          <a:p>
            <a:r>
              <a:rPr lang="fr-FR" sz="1300" dirty="0"/>
              <a:t>- Boîte Robotisée	 2 448,00 €</a:t>
            </a:r>
          </a:p>
          <a:p>
            <a:r>
              <a:rPr lang="fr-FR" sz="1300" dirty="0"/>
              <a:t>- Sellerie Cuir		 2280,00 €</a:t>
            </a:r>
          </a:p>
          <a:p>
            <a:endParaRPr lang="fr-FR" sz="1300" dirty="0"/>
          </a:p>
          <a:p>
            <a:endParaRPr lang="fr-FR" sz="1300" dirty="0"/>
          </a:p>
        </p:txBody>
      </p:sp>
      <p:pic>
        <p:nvPicPr>
          <p:cNvPr id="28" name="Image 27" descr="bloc logos ALKO etc.psd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4" t="69142" r="30246" b="21415"/>
          <a:stretch/>
        </p:blipFill>
        <p:spPr>
          <a:xfrm>
            <a:off x="2056330" y="1011337"/>
            <a:ext cx="1142531" cy="1009343"/>
          </a:xfrm>
          <a:prstGeom prst="rect">
            <a:avLst/>
          </a:prstGeom>
        </p:spPr>
      </p:pic>
      <p:pic>
        <p:nvPicPr>
          <p:cNvPr id="29" name="Image 28" descr="bloc logos ALKO etc.psd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96" t="69142" b="21415"/>
          <a:stretch/>
        </p:blipFill>
        <p:spPr>
          <a:xfrm>
            <a:off x="9339315" y="4354572"/>
            <a:ext cx="1587178" cy="1009343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5231238" y="6877340"/>
            <a:ext cx="540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4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6100906" y="6867815"/>
            <a:ext cx="447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7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6777002" y="6870677"/>
            <a:ext cx="723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663300"/>
                </a:solidFill>
              </a:rPr>
              <a:t>4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793067" y="7089505"/>
            <a:ext cx="6319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8m37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3600631" y="7233227"/>
            <a:ext cx="6308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2m30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4140730" y="5792944"/>
            <a:ext cx="6308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dirty="0">
                <a:solidFill>
                  <a:srgbClr val="663300"/>
                </a:solidFill>
              </a:rPr>
              <a:t>2m85</a:t>
            </a:r>
          </a:p>
        </p:txBody>
      </p:sp>
      <p:pic>
        <p:nvPicPr>
          <p:cNvPr id="38" name="Image 37" descr="bloc logos ALKO etc.psd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16" t="69142" r="21004" b="21415"/>
          <a:stretch/>
        </p:blipFill>
        <p:spPr>
          <a:xfrm>
            <a:off x="8651149" y="4265616"/>
            <a:ext cx="723900" cy="1009343"/>
          </a:xfrm>
          <a:prstGeom prst="rect">
            <a:avLst/>
          </a:prstGeom>
        </p:spPr>
      </p:pic>
      <p:pic>
        <p:nvPicPr>
          <p:cNvPr id="33" name="Image 32" descr="W84LMS.psd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0" y="4794759"/>
            <a:ext cx="3964050" cy="2642700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97" y="589014"/>
            <a:ext cx="4975646" cy="359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8028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917</Words>
  <Application>Microsoft Office PowerPoint</Application>
  <PresentationFormat>Personnalisé</PresentationFormat>
  <Paragraphs>209</Paragraphs>
  <Slides>6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9" baseType="lpstr">
      <vt:lpstr>Arial</vt:lpstr>
      <vt:lpstr>Calibri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Comwell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Harmony GOURET</dc:creator>
  <cp:lastModifiedBy>Lepron Marie-Christine</cp:lastModifiedBy>
  <cp:revision>36</cp:revision>
  <cp:lastPrinted>2015-09-22T15:55:22Z</cp:lastPrinted>
  <dcterms:created xsi:type="dcterms:W3CDTF">2015-09-17T09:46:22Z</dcterms:created>
  <dcterms:modified xsi:type="dcterms:W3CDTF">2016-03-09T13:07:45Z</dcterms:modified>
</cp:coreProperties>
</file>